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5" r:id="rId3"/>
    <p:sldId id="370" r:id="rId4"/>
    <p:sldId id="373" r:id="rId5"/>
    <p:sldId id="372" r:id="rId6"/>
    <p:sldId id="366" r:id="rId7"/>
    <p:sldId id="374" r:id="rId8"/>
    <p:sldId id="375" r:id="rId9"/>
    <p:sldId id="368" r:id="rId10"/>
    <p:sldId id="376" r:id="rId11"/>
    <p:sldId id="378" r:id="rId12"/>
    <p:sldId id="377" r:id="rId13"/>
    <p:sldId id="379" r:id="rId14"/>
    <p:sldId id="381" r:id="rId15"/>
    <p:sldId id="382" r:id="rId16"/>
    <p:sldId id="380" r:id="rId17"/>
    <p:sldId id="369" r:id="rId18"/>
    <p:sldId id="306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79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D12D74-246E-48FA-8B17-1A74AD2230A3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A5F1BA-B701-4A43-8DF6-F3E43F1EEE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598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01F8-671E-4254-AF92-EF9066838C46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0B03-4094-484C-B500-0646093553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10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2648-B2E5-4777-9C3A-460B21EE400F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6C0B-7CBC-4861-A3B9-640579B17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3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7D49-6377-4E90-9C29-25B06BA9947E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650B-10E9-4B7A-836C-F912F311CF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85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5C91-A22F-4351-8B56-5C68E852D91B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0748-F3F0-4D68-951F-6EDBDEDDF4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58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D73B-A7AA-4F72-BB0B-ED7E41568853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7FD7-FFF6-4415-951B-974AE57EEB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7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AB8E-02D1-4A40-B82D-D0E6F83D7C61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189E-38E8-412B-A0BE-BAD509C18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0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46D-6491-4CAC-B526-EB6A9768B8F5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81C8-74E3-4E9C-9087-54CA2426AB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92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5343-0200-45B5-A94F-9A2C9636DC2B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CAC4-BF58-42EB-A1DA-38B026814F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9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7851-D091-4623-BEC8-4B62EAEA5396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A29A-3BEC-4BAE-9B22-1DF5BA0A2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8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D252-5E49-4C8B-90C1-8DCACBA4373F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E767-3024-4C8B-9B85-B8619444F3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9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CDC9-17CC-4E7C-A225-C113B36C5B3C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0BE6-4446-4E27-88E0-5BE4402615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24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>
            <a:alpha val="7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A8A994-8712-47D9-B6B1-EC564BCA57BB}" type="datetimeFigureOut">
              <a:rPr lang="cs-CZ"/>
              <a:pPr>
                <a:defRPr/>
              </a:pPr>
              <a:t>17. 10. 2018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35B8D4-4F17-49FB-BD3D-13BF55812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jan.juras@knih-st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928100" cy="4105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Prevence vzniku (plastových) odpadů v každodenním životě</a:t>
            </a:r>
            <a: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6" y="3717032"/>
            <a:ext cx="5442848" cy="2859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5975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/>
              <a:t>4</a:t>
            </a:r>
            <a:r>
              <a:rPr lang="cs-CZ" sz="5400" b="1" dirty="0" smtClean="0"/>
              <a:t>) Káva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857108" cy="5399087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 automaty, benzínky, venkovní akce, rychlá občerstvení…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 kávové kapsle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/>
              <a:t>-&gt; </a:t>
            </a:r>
            <a:r>
              <a:rPr lang="cs-CZ" altLang="cs-CZ" sz="2800" b="1" dirty="0" smtClean="0"/>
              <a:t>vlastní šálek, šálek využitelný v kávových automatech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8" b="4630"/>
          <a:stretch/>
        </p:blipFill>
        <p:spPr>
          <a:xfrm>
            <a:off x="395536" y="3356743"/>
            <a:ext cx="4032448" cy="33155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9444" r="4359" b="7592"/>
          <a:stretch/>
        </p:blipFill>
        <p:spPr>
          <a:xfrm>
            <a:off x="5292080" y="3433591"/>
            <a:ext cx="2775607" cy="30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5975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 smtClean="0"/>
              <a:t>5) Jednorázové kelímky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857108" cy="5399087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 smtClean="0"/>
              <a:t>- festivaly, venkovní akce a občerstvení…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 smtClean="0"/>
              <a:t>- velké objemy nerecyklovatelného plastu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/>
              <a:t>-&gt; </a:t>
            </a:r>
            <a:r>
              <a:rPr lang="cs-CZ" altLang="cs-CZ" sz="2800" b="1" dirty="0" smtClean="0"/>
              <a:t>vlastní kelímek, půllitr, případně alespoň opakované využití kelímku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/>
              <a:t>-&gt; </a:t>
            </a:r>
            <a:r>
              <a:rPr lang="cs-CZ" altLang="cs-CZ" sz="2800" b="1" dirty="0" smtClean="0"/>
              <a:t>propagovat, vyžadovat a využívat systém zálohovaných kelímků</a:t>
            </a:r>
            <a:endParaRPr lang="cs-CZ" altLang="cs-CZ" sz="2800" b="1" dirty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2629"/>
            <a:ext cx="4248472" cy="23913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73067"/>
            <a:ext cx="4137234" cy="27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5975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/>
              <a:t>6</a:t>
            </a:r>
            <a:r>
              <a:rPr lang="cs-CZ" sz="5400" b="1" dirty="0" smtClean="0"/>
              <a:t>) Tašky, sáčky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857108" cy="5399087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cs-CZ" altLang="cs-CZ" sz="2800" b="1" dirty="0" smtClean="0"/>
              <a:t>- nákup kusových, vážených a nebalených potravin (ovoce, zelenina, pečivo…)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cs-CZ" altLang="cs-CZ" sz="2800" b="1" dirty="0" smtClean="0"/>
              <a:t>- zbytečné nadužívání mikrotenových pytlíků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cs-CZ" altLang="cs-CZ" sz="2800" b="1" dirty="0"/>
              <a:t>-&gt; </a:t>
            </a:r>
            <a:r>
              <a:rPr lang="cs-CZ" altLang="cs-CZ" sz="2800" b="1" dirty="0" smtClean="0"/>
              <a:t>vlastní sáčky, tašky pro opakované použití (vytvoření návyku), „</a:t>
            </a:r>
            <a:r>
              <a:rPr lang="cs-CZ" altLang="cs-CZ" sz="2800" b="1" dirty="0" err="1" smtClean="0"/>
              <a:t>frusacky</a:t>
            </a:r>
            <a:r>
              <a:rPr lang="cs-CZ" altLang="cs-CZ" sz="2800" b="1" dirty="0" smtClean="0"/>
              <a:t>“, síťovky…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960440" cy="26402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72409"/>
            <a:ext cx="2283718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5975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 smtClean="0"/>
              <a:t>7) Kombinované obaly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857108" cy="5399087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 obaly z více druhů materiálů (snížená možnost třídění), složité obaly, naddimenzované obaly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 obaly pro individuální malé kusové potraviny + celé balení (čaje, bonbóny, sušenky, koření…) 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/>
              <a:t>-&gt; </a:t>
            </a:r>
            <a:r>
              <a:rPr lang="cs-CZ" altLang="cs-CZ" sz="2800" b="1" dirty="0" smtClean="0"/>
              <a:t>hledání alternativ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24581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7188"/>
            <a:ext cx="4032448" cy="303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5975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/>
              <a:t>8</a:t>
            </a:r>
            <a:r>
              <a:rPr lang="cs-CZ" sz="5400" b="1" dirty="0" smtClean="0"/>
              <a:t>) Ostatní potraviny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96752"/>
            <a:ext cx="8857108" cy="532787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 smtClean="0"/>
              <a:t>- plastové obaly, konzervy, nevratné sklo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 smtClean="0"/>
              <a:t>- drahé, průmyslově zpracovávané a nezdravé potraviny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 smtClean="0"/>
              <a:t>-&gt; hledání alternativ v podobě výrobků z jiných obalových materiálů, větší balení, vratné obaly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 smtClean="0"/>
              <a:t>-&gt; bezobalové obchody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 smtClean="0"/>
              <a:t>-&gt; samozásobitelství, konzervace, domácí příprava pokrmů ze základních surovin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5741" r="5344" b="12222"/>
          <a:stretch/>
        </p:blipFill>
        <p:spPr>
          <a:xfrm>
            <a:off x="539552" y="4983145"/>
            <a:ext cx="2311400" cy="17649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r="3207"/>
          <a:stretch/>
        </p:blipFill>
        <p:spPr>
          <a:xfrm>
            <a:off x="3491880" y="4784899"/>
            <a:ext cx="3187452" cy="1963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r="33669"/>
          <a:stretch/>
        </p:blipFill>
        <p:spPr>
          <a:xfrm>
            <a:off x="7020272" y="4541703"/>
            <a:ext cx="1917700" cy="22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5975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/>
              <a:t>9</a:t>
            </a:r>
            <a:r>
              <a:rPr lang="cs-CZ" sz="5400" b="1" dirty="0" smtClean="0"/>
              <a:t>) Hygienické potřeby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268760"/>
            <a:ext cx="8857108" cy="5255865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 jednorázové plenky, dámská hygiena, papírové kapesníky, jednorázové utěrky, ubrousky…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-&gt; látkové plenky, menstruační kalíšky, látkové kapesníky, utěrky, recyklovaný toaletní papír…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6"/>
          <a:stretch/>
        </p:blipFill>
        <p:spPr>
          <a:xfrm>
            <a:off x="323528" y="3545568"/>
            <a:ext cx="4003228" cy="30716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545568"/>
            <a:ext cx="4188661" cy="30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5975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 smtClean="0"/>
              <a:t>10) Nevyžádaná reklama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96752"/>
            <a:ext cx="8857108" cy="5327873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 reklamní letáky, propagační (plastové) předměty, nevyžádané dárky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-&gt; odmítat nevyžádanou reklamu (nálepky na schránce)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/>
              <a:t>-&gt; odmítat </a:t>
            </a:r>
            <a:r>
              <a:rPr lang="cs-CZ" altLang="cs-CZ" sz="2800" b="1" dirty="0" smtClean="0"/>
              <a:t>zdarma poskytované propagační předměty</a:t>
            </a:r>
            <a:endParaRPr lang="cs-CZ" altLang="cs-CZ" sz="2800" b="1" dirty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49044"/>
            <a:ext cx="3567438" cy="18120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4900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 smtClean="0"/>
              <a:t>Zdroje pro inspiraci: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Zástupný symbol pro obsah 3"/>
          <p:cNvSpPr>
            <a:spLocks noGrp="1"/>
          </p:cNvSpPr>
          <p:nvPr>
            <p:ph idx="1"/>
          </p:nvPr>
        </p:nvSpPr>
        <p:spPr>
          <a:xfrm>
            <a:off x="179388" y="2060848"/>
            <a:ext cx="8496300" cy="3960540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cs-CZ" altLang="cs-CZ" sz="2800" b="1" dirty="0" smtClean="0"/>
              <a:t>- JOHNSON, Bea: Domácnost bez odpadu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b="1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cs-CZ" altLang="cs-CZ" sz="2800" b="1" dirty="0" smtClean="0"/>
              <a:t>- </a:t>
            </a:r>
            <a:r>
              <a:rPr lang="cs-CZ" altLang="cs-CZ" sz="2800" b="1" dirty="0" err="1" smtClean="0"/>
              <a:t>facebookové</a:t>
            </a:r>
            <a:r>
              <a:rPr lang="cs-CZ" altLang="cs-CZ" sz="2800" b="1" dirty="0" smtClean="0"/>
              <a:t> ZW a minimalistické skupiny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endParaRPr lang="cs-CZ" altLang="cs-CZ" sz="2800" b="1" dirty="0" smtClean="0"/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 el. měsíčník Kompost</a:t>
            </a:r>
            <a:endParaRPr lang="cs-CZ" altLang="cs-CZ" sz="2800" b="1" dirty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cs-CZ" altLang="cs-CZ" sz="5400" dirty="0" smtClean="0"/>
              <a:t>              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08" y="1196752"/>
            <a:ext cx="1916979" cy="29186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013176"/>
            <a:ext cx="3887720" cy="109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395288" y="3789363"/>
            <a:ext cx="8280400" cy="2808287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cs-CZ" altLang="cs-CZ" sz="2800" b="1" u="sng" dirty="0" smtClean="0"/>
              <a:t>Kontakt:</a:t>
            </a: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cs-CZ" altLang="cs-CZ" sz="2800" b="1" dirty="0" smtClean="0"/>
              <a:t>Ing. Jan </a:t>
            </a:r>
            <a:r>
              <a:rPr lang="cs-CZ" altLang="cs-CZ" sz="2800" b="1" dirty="0" err="1" smtClean="0"/>
              <a:t>Juráš</a:t>
            </a:r>
            <a:r>
              <a:rPr lang="cs-CZ" altLang="cs-CZ" sz="2800" b="1" dirty="0" smtClean="0"/>
              <a:t> – </a:t>
            </a:r>
            <a:r>
              <a:rPr lang="cs-CZ" altLang="cs-CZ" sz="2800" dirty="0" smtClean="0"/>
              <a:t>Ekoporadna při </a:t>
            </a:r>
            <a:r>
              <a:rPr lang="cs-CZ" altLang="cs-CZ" sz="2800" dirty="0" err="1" smtClean="0"/>
              <a:t>Šmidingerově</a:t>
            </a:r>
            <a:r>
              <a:rPr lang="cs-CZ" altLang="cs-CZ" sz="2800" dirty="0" smtClean="0"/>
              <a:t> knihovně, Husova 380, Strakonice</a:t>
            </a: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cs-CZ" altLang="cs-CZ" sz="2800" dirty="0" smtClean="0">
                <a:hlinkClick r:id="rId2"/>
              </a:rPr>
              <a:t>jan.juras@knih-st.cz</a:t>
            </a:r>
            <a:r>
              <a:rPr lang="cs-CZ" altLang="cs-CZ" sz="2800" dirty="0" smtClean="0"/>
              <a:t>, 380 422 721, 721 658 244</a:t>
            </a:r>
            <a:endParaRPr lang="cs-CZ" altLang="cs-CZ" sz="30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2" y="6230112"/>
            <a:ext cx="2093976" cy="62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02749"/>
            <a:ext cx="7560840" cy="66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 smtClean="0"/>
              <a:t>Důvody současného stavu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Zástupný symbol pro obsah 3"/>
          <p:cNvSpPr>
            <a:spLocks noGrp="1"/>
          </p:cNvSpPr>
          <p:nvPr>
            <p:ph idx="1"/>
          </p:nvPr>
        </p:nvSpPr>
        <p:spPr>
          <a:xfrm>
            <a:off x="179388" y="1772816"/>
            <a:ext cx="8496300" cy="4248572"/>
          </a:xfrm>
        </p:spPr>
        <p:txBody>
          <a:bodyPr/>
          <a:lstStyle/>
          <a:p>
            <a:pPr marL="0" indent="0" eaLnBrk="1" hangingPunct="1">
              <a:spcAft>
                <a:spcPts val="2400"/>
              </a:spcAft>
              <a:buFont typeface="Arial" charset="0"/>
              <a:buNone/>
            </a:pPr>
            <a:r>
              <a:rPr lang="cs-CZ" altLang="cs-CZ" sz="2800" b="1" dirty="0" smtClean="0"/>
              <a:t>- konzumní model a nadspotřeba lidské společnosti</a:t>
            </a:r>
          </a:p>
          <a:p>
            <a:pPr marL="0" indent="0" eaLnBrk="1" hangingPunct="1">
              <a:spcAft>
                <a:spcPts val="2400"/>
              </a:spcAft>
              <a:buNone/>
            </a:pPr>
            <a:r>
              <a:rPr lang="cs-CZ" altLang="cs-CZ" sz="2800" b="1" dirty="0" smtClean="0"/>
              <a:t>- všeobecné využívání jednorázových (plastových) obalů vzhledem k nízké ceně</a:t>
            </a:r>
          </a:p>
          <a:p>
            <a:pPr marL="0" indent="0" eaLnBrk="1" hangingPunct="1">
              <a:spcAft>
                <a:spcPts val="2400"/>
              </a:spcAft>
              <a:buNone/>
            </a:pPr>
            <a:r>
              <a:rPr lang="cs-CZ" altLang="cs-CZ" sz="2800" b="1" dirty="0" smtClean="0"/>
              <a:t>- započtení skutečné ceny obalů a externalit do finální ceny výrobku</a:t>
            </a:r>
          </a:p>
          <a:p>
            <a:pPr marL="0" indent="0" eaLnBrk="1" hangingPunct="1">
              <a:spcAft>
                <a:spcPts val="2400"/>
              </a:spcAft>
              <a:buFont typeface="Arial" charset="0"/>
              <a:buNone/>
            </a:pPr>
            <a:r>
              <a:rPr lang="cs-CZ" altLang="cs-CZ" sz="2800" b="1" dirty="0" smtClean="0"/>
              <a:t>- téměř nulová legislativní regulace jednorázových obalů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cs-CZ" altLang="cs-CZ" sz="5400" dirty="0" smtClean="0"/>
              <a:t>              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4000" b="1" dirty="0" smtClean="0"/>
              <a:t>Eliminací zbytných obalů bychom se měli zabývat z hlediska: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Zástupný symbol pro obsah 3"/>
          <p:cNvSpPr>
            <a:spLocks noGrp="1"/>
          </p:cNvSpPr>
          <p:nvPr>
            <p:ph idx="1"/>
          </p:nvPr>
        </p:nvSpPr>
        <p:spPr>
          <a:xfrm>
            <a:off x="179388" y="2420888"/>
            <a:ext cx="8496300" cy="2520280"/>
          </a:xfrm>
        </p:spPr>
        <p:txBody>
          <a:bodyPr/>
          <a:lstStyle/>
          <a:p>
            <a:pPr marL="0" indent="0" eaLnBrk="1" hangingPunct="1">
              <a:spcAft>
                <a:spcPts val="2400"/>
              </a:spcAft>
              <a:buNone/>
            </a:pPr>
            <a:r>
              <a:rPr lang="cs-CZ" altLang="cs-CZ" b="1" dirty="0" smtClean="0"/>
              <a:t>1) materiálu (viz hierarchie ekologické šetrnosti)</a:t>
            </a:r>
            <a:endParaRPr lang="cs-CZ" altLang="cs-CZ" b="1" dirty="0"/>
          </a:p>
          <a:p>
            <a:pPr marL="0" indent="0" eaLnBrk="1" hangingPunct="1">
              <a:spcAft>
                <a:spcPts val="2400"/>
              </a:spcAft>
              <a:buNone/>
            </a:pPr>
            <a:r>
              <a:rPr lang="cs-CZ" altLang="cs-CZ" b="1" dirty="0" smtClean="0"/>
              <a:t>2) množství/frekvence používání</a:t>
            </a:r>
          </a:p>
          <a:p>
            <a:pPr marL="0" indent="0" eaLnBrk="1" hangingPunct="1">
              <a:spcAft>
                <a:spcPts val="2400"/>
              </a:spcAft>
              <a:buNone/>
            </a:pPr>
            <a:r>
              <a:rPr lang="cs-CZ" altLang="cs-CZ" b="1" dirty="0"/>
              <a:t>3</a:t>
            </a:r>
            <a:r>
              <a:rPr lang="cs-CZ" altLang="cs-CZ" b="1" dirty="0" smtClean="0"/>
              <a:t>) dostupnosti šetrnějších alternativ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cs-CZ" altLang="cs-CZ" sz="5400" dirty="0" smtClean="0"/>
              <a:t>              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9004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4000" b="1" dirty="0" smtClean="0"/>
              <a:t>Hierarchie ekologické šetrnosti obalů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Zástupný symbol pro obsah 3"/>
          <p:cNvSpPr>
            <a:spLocks noGrp="1"/>
          </p:cNvSpPr>
          <p:nvPr>
            <p:ph idx="1"/>
          </p:nvPr>
        </p:nvSpPr>
        <p:spPr>
          <a:xfrm>
            <a:off x="179388" y="1700808"/>
            <a:ext cx="8496300" cy="504056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b="1" dirty="0" smtClean="0"/>
              <a:t>- nerecyklovatelný plast</a:t>
            </a:r>
            <a:endParaRPr lang="cs-CZ" altLang="cs-CZ" b="1" dirty="0"/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b="1" dirty="0" smtClean="0"/>
              <a:t>- hliník (nerecyklovaný)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b="1" dirty="0" smtClean="0"/>
              <a:t>- kombinované obaly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b="1" dirty="0" smtClean="0"/>
              <a:t>- recyklovatelný </a:t>
            </a:r>
            <a:r>
              <a:rPr lang="cs-CZ" altLang="cs-CZ" b="1" dirty="0"/>
              <a:t>plast</a:t>
            </a:r>
            <a:endParaRPr lang="cs-CZ" altLang="cs-CZ" b="1" dirty="0" smtClean="0"/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b="1" dirty="0" smtClean="0"/>
              <a:t>- nevratné </a:t>
            </a:r>
            <a:r>
              <a:rPr lang="cs-CZ" altLang="cs-CZ" b="1" dirty="0"/>
              <a:t>sklo</a:t>
            </a:r>
            <a:endParaRPr lang="cs-CZ" altLang="cs-CZ" b="1" dirty="0" smtClean="0"/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b="1" dirty="0" smtClean="0"/>
              <a:t>- vratné sklo</a:t>
            </a:r>
          </a:p>
          <a:p>
            <a:pPr marL="0" indent="0" eaLnBrk="1" hangingPunct="1">
              <a:spcAft>
                <a:spcPts val="2400"/>
              </a:spcAft>
              <a:buNone/>
            </a:pPr>
            <a:r>
              <a:rPr lang="cs-CZ" altLang="cs-CZ" b="1" dirty="0" smtClean="0"/>
              <a:t>- papír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cs-CZ" altLang="cs-CZ" sz="5400" dirty="0" smtClean="0"/>
              <a:t>              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516216" y="2132856"/>
            <a:ext cx="72008" cy="3816424"/>
          </a:xfrm>
          <a:prstGeom prst="straightConnector1">
            <a:avLst/>
          </a:prstGeom>
          <a:ln w="889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50000">
                  <a:srgbClr val="3366FF"/>
                </a:gs>
              </a:gsLst>
              <a:lin ang="5400000" scaled="0"/>
            </a:gradFill>
            <a:headEnd w="sm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b="1" dirty="0" smtClean="0"/>
              <a:t>Deset oblastí pro prevenci vzniku zbytečných jednorázových obalů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Zástupný symbol pro obsah 3"/>
          <p:cNvSpPr>
            <a:spLocks noGrp="1"/>
          </p:cNvSpPr>
          <p:nvPr>
            <p:ph idx="1"/>
          </p:nvPr>
        </p:nvSpPr>
        <p:spPr>
          <a:xfrm>
            <a:off x="179388" y="2852935"/>
            <a:ext cx="8496300" cy="3671689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6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739053"/>
            <a:ext cx="6840760" cy="38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 smtClean="0"/>
              <a:t>1) Balená voda a nápoje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Zástupný symbol pro obsah 3"/>
          <p:cNvSpPr>
            <a:spLocks noGrp="1"/>
          </p:cNvSpPr>
          <p:nvPr>
            <p:ph idx="1"/>
          </p:nvPr>
        </p:nvSpPr>
        <p:spPr>
          <a:xfrm>
            <a:off x="179388" y="1268413"/>
            <a:ext cx="8785100" cy="5256212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cs-CZ" altLang="cs-CZ" sz="2800" b="1" dirty="0" smtClean="0"/>
              <a:t>- nekupovat balenou vodu, využívat PET lahve opakovaně, případně upřednostňovat vratné obaly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cs-CZ" altLang="cs-CZ" sz="2800" b="1" dirty="0" smtClean="0"/>
              <a:t>-&gt; </a:t>
            </a:r>
            <a:r>
              <a:rPr lang="cs-CZ" altLang="cs-CZ" sz="2800" b="1" dirty="0"/>
              <a:t>vytvořit si návyk pro vlastní nápoj – do práce/na cesty…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cs-CZ" altLang="cs-CZ" sz="2800" b="1" dirty="0" smtClean="0"/>
              <a:t>-</a:t>
            </a:r>
            <a:r>
              <a:rPr lang="cs-CZ" altLang="cs-CZ" sz="2800" b="1" dirty="0"/>
              <a:t>&gt;</a:t>
            </a:r>
            <a:r>
              <a:rPr lang="cs-CZ" altLang="cs-CZ" sz="2800" b="1" dirty="0" smtClean="0"/>
              <a:t> </a:t>
            </a:r>
            <a:r>
              <a:rPr lang="cs-CZ" altLang="cs-CZ" sz="2800" b="1" dirty="0"/>
              <a:t>trvanlivé lahve různých designů a materiálů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2355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600400" cy="20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4149080"/>
            <a:ext cx="3985550" cy="20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/>
              <a:t>2</a:t>
            </a:r>
            <a:r>
              <a:rPr lang="cs-CZ" sz="5400" b="1" dirty="0" smtClean="0"/>
              <a:t>) Hliníkové obaly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Zástupný symbol pro obsah 3"/>
          <p:cNvSpPr>
            <a:spLocks noGrp="1"/>
          </p:cNvSpPr>
          <p:nvPr>
            <p:ph idx="1"/>
          </p:nvPr>
        </p:nvSpPr>
        <p:spPr>
          <a:xfrm>
            <a:off x="179388" y="1268413"/>
            <a:ext cx="8496300" cy="5256212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cs-CZ" altLang="cs-CZ" sz="2800" b="1" dirty="0" smtClean="0"/>
              <a:t>- materiál na výrobu extrémně energeticky náročný, ve většině měst neexistující systém sběru a recyklace</a:t>
            </a: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cs-CZ" altLang="cs-CZ" sz="2800" b="1" dirty="0"/>
              <a:t>- nealkoholické a energetické nápoje</a:t>
            </a: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cs-CZ" altLang="cs-CZ" sz="2800" b="1" dirty="0"/>
              <a:t>- v posledních letech rozmach piva v Al plechovkách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/>
              <a:t>-&gt; </a:t>
            </a:r>
            <a:r>
              <a:rPr lang="cs-CZ" altLang="cs-CZ" sz="2800" b="1" dirty="0" smtClean="0"/>
              <a:t>vyhledávat tyto nápoje ve skle (nejlépe vratném)</a:t>
            </a:r>
            <a:endParaRPr lang="cs-CZ" altLang="cs-CZ" sz="2800" dirty="0" smtClean="0"/>
          </a:p>
        </p:txBody>
      </p:sp>
      <p:grpSp>
        <p:nvGrpSpPr>
          <p:cNvPr id="5" name="Skupina 4"/>
          <p:cNvGrpSpPr/>
          <p:nvPr/>
        </p:nvGrpSpPr>
        <p:grpSpPr>
          <a:xfrm>
            <a:off x="15651" y="4131578"/>
            <a:ext cx="9128350" cy="2726423"/>
            <a:chOff x="15651" y="4131578"/>
            <a:chExt cx="9128350" cy="2726423"/>
          </a:xfrm>
        </p:grpSpPr>
        <p:pic>
          <p:nvPicPr>
            <p:cNvPr id="23557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1" y="4131578"/>
              <a:ext cx="3282802" cy="2726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7" r="17300"/>
            <a:stretch/>
          </p:blipFill>
          <p:spPr bwMode="auto">
            <a:xfrm>
              <a:off x="3298453" y="4131578"/>
              <a:ext cx="3721819" cy="272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3" y="4131578"/>
              <a:ext cx="2123728" cy="2723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7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5975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 smtClean="0"/>
              <a:t>3) Jednorázové obaly na jídlo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340768"/>
            <a:ext cx="8496300" cy="5183857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cs-CZ" altLang="cs-CZ" sz="2800" b="1" dirty="0" smtClean="0"/>
              <a:t>- </a:t>
            </a:r>
            <a:r>
              <a:rPr lang="cs-CZ" altLang="cs-CZ" sz="2800" b="1" dirty="0" err="1" smtClean="0"/>
              <a:t>fastfoodové</a:t>
            </a:r>
            <a:r>
              <a:rPr lang="cs-CZ" altLang="cs-CZ" sz="2800" b="1" dirty="0" smtClean="0"/>
              <a:t> řetězce, jídla s sebou, jídla s rozvozem, venkovní občerstvení, občerstvení na kulturních akcích, festivalech</a:t>
            </a: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cs-CZ" altLang="cs-CZ" sz="2800" b="1" dirty="0" smtClean="0"/>
              <a:t>- ve většině případů nerecyklovatelný plast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cs-CZ" altLang="cs-CZ" sz="2800" b="1" dirty="0"/>
              <a:t>-&gt; </a:t>
            </a:r>
            <a:r>
              <a:rPr lang="cs-CZ" altLang="cs-CZ" sz="2800" b="1" dirty="0" smtClean="0"/>
              <a:t>navštěvovat podniky a akce s klasickým nádobím, případně využívat vlastní omyvatelné nádobí</a:t>
            </a:r>
          </a:p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24580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r="14478"/>
          <a:stretch/>
        </p:blipFill>
        <p:spPr bwMode="auto">
          <a:xfrm>
            <a:off x="179512" y="4853935"/>
            <a:ext cx="2362200" cy="17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2880320" cy="19281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4"/>
          <a:stretch/>
        </p:blipFill>
        <p:spPr>
          <a:xfrm>
            <a:off x="2195736" y="5132393"/>
            <a:ext cx="1765300" cy="117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559</Words>
  <Application>Microsoft Office PowerPoint</Application>
  <PresentationFormat>Předvádění na obrazovce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Prevence vzniku (plastových) odpadů v každodenním životě </vt:lpstr>
      <vt:lpstr>Prezentace aplikace PowerPoint</vt:lpstr>
      <vt:lpstr>Důvody současného stavu</vt:lpstr>
      <vt:lpstr>Eliminací zbytných obalů bychom se měli zabývat z hlediska:</vt:lpstr>
      <vt:lpstr>Hierarchie ekologické šetrnosti obalů</vt:lpstr>
      <vt:lpstr>Deset oblastí pro prevenci vzniku zbytečných jednorázových obalů</vt:lpstr>
      <vt:lpstr>1) Balená voda a nápoje</vt:lpstr>
      <vt:lpstr>2) Hliníkové obaly</vt:lpstr>
      <vt:lpstr>3) Jednorázové obaly na jídlo</vt:lpstr>
      <vt:lpstr>4) Káva</vt:lpstr>
      <vt:lpstr>5) Jednorázové kelímky</vt:lpstr>
      <vt:lpstr>6) Tašky, sáčky</vt:lpstr>
      <vt:lpstr>7) Kombinované obaly</vt:lpstr>
      <vt:lpstr>8) Ostatní potraviny</vt:lpstr>
      <vt:lpstr>9) Hygienické potřeby</vt:lpstr>
      <vt:lpstr>10) Nevyžádaná reklama</vt:lpstr>
      <vt:lpstr>Zdroje pro inspiraci:</vt:lpstr>
      <vt:lpstr>Děkuji za pozornost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Kompostování - nejen na zahradě</dc:title>
  <dc:creator>Honza</dc:creator>
  <cp:lastModifiedBy>knihovna</cp:lastModifiedBy>
  <cp:revision>247</cp:revision>
  <dcterms:created xsi:type="dcterms:W3CDTF">2013-05-08T12:34:34Z</dcterms:created>
  <dcterms:modified xsi:type="dcterms:W3CDTF">2018-10-17T13:50:36Z</dcterms:modified>
</cp:coreProperties>
</file>